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5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ob18" initials="u" lastIdx="1" clrIdx="0">
    <p:extLst>
      <p:ext uri="{19B8F6BF-5375-455C-9EA6-DF929625EA0E}">
        <p15:presenceInfo xmlns:p15="http://schemas.microsoft.com/office/powerpoint/2012/main" userId="uob18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7T18:53:35.416" idx="1">
    <p:pos x="0" y="304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769AC6C-B539-4A4B-98F4-EA82A3348555}" type="datetimeFigureOut">
              <a:rPr lang="ar-SA" smtClean="0"/>
              <a:t>26/06/1442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9040AF7-11E9-4E6D-AFFD-3E9C788A38EF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AC6C-B539-4A4B-98F4-EA82A3348555}" type="datetimeFigureOut">
              <a:rPr lang="ar-SA" smtClean="0"/>
              <a:t>26/06/1442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0AF7-11E9-4E6D-AFFD-3E9C788A38E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AC6C-B539-4A4B-98F4-EA82A3348555}" type="datetimeFigureOut">
              <a:rPr lang="ar-SA" smtClean="0"/>
              <a:t>26/06/1442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0AF7-11E9-4E6D-AFFD-3E9C788A38E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69AC6C-B539-4A4B-98F4-EA82A3348555}" type="datetimeFigureOut">
              <a:rPr lang="ar-SA" smtClean="0"/>
              <a:t>26/06/1442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9040AF7-11E9-4E6D-AFFD-3E9C788A38EF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769AC6C-B539-4A4B-98F4-EA82A3348555}" type="datetimeFigureOut">
              <a:rPr lang="ar-SA" smtClean="0"/>
              <a:t>26/06/1442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9040AF7-11E9-4E6D-AFFD-3E9C788A38EF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AC6C-B539-4A4B-98F4-EA82A3348555}" type="datetimeFigureOut">
              <a:rPr lang="ar-SA" smtClean="0"/>
              <a:t>26/06/1442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0AF7-11E9-4E6D-AFFD-3E9C788A38EF}" type="slidenum">
              <a:rPr lang="ar-SA" smtClean="0"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AC6C-B539-4A4B-98F4-EA82A3348555}" type="datetimeFigureOut">
              <a:rPr lang="ar-SA" smtClean="0"/>
              <a:t>26/06/1442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0AF7-11E9-4E6D-AFFD-3E9C788A38EF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69AC6C-B539-4A4B-98F4-EA82A3348555}" type="datetimeFigureOut">
              <a:rPr lang="ar-SA" smtClean="0"/>
              <a:t>26/06/1442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040AF7-11E9-4E6D-AFFD-3E9C788A38EF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AC6C-B539-4A4B-98F4-EA82A3348555}" type="datetimeFigureOut">
              <a:rPr lang="ar-SA" smtClean="0"/>
              <a:t>26/06/1442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0AF7-11E9-4E6D-AFFD-3E9C788A38E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69AC6C-B539-4A4B-98F4-EA82A3348555}" type="datetimeFigureOut">
              <a:rPr lang="ar-SA" smtClean="0"/>
              <a:t>26/06/1442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9040AF7-11E9-4E6D-AFFD-3E9C788A38EF}" type="slidenum">
              <a:rPr lang="ar-SA" smtClean="0"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69AC6C-B539-4A4B-98F4-EA82A3348555}" type="datetimeFigureOut">
              <a:rPr lang="ar-SA" smtClean="0"/>
              <a:t>26/06/1442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040AF7-11E9-4E6D-AFFD-3E9C788A38EF}" type="slidenum">
              <a:rPr lang="ar-SA" smtClean="0"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69AC6C-B539-4A4B-98F4-EA82A3348555}" type="datetimeFigureOut">
              <a:rPr lang="ar-SA" smtClean="0"/>
              <a:t>26/06/1442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9040AF7-11E9-4E6D-AFFD-3E9C788A38EF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294481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2983"/>
            <a:ext cx="2133600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71" y="2566623"/>
            <a:ext cx="6261100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1EADC79A-6F6A-45C3-BBA1-ECCABC52BDED}"/>
              </a:ext>
            </a:extLst>
          </p:cNvPr>
          <p:cNvSpPr/>
          <p:nvPr/>
        </p:nvSpPr>
        <p:spPr>
          <a:xfrm>
            <a:off x="6248400" y="4953000"/>
            <a:ext cx="1752600" cy="1051038"/>
          </a:xfrm>
          <a:prstGeom prst="roundRect">
            <a:avLst/>
          </a:prstGeom>
          <a:solidFill>
            <a:srgbClr val="FE8637"/>
          </a:solidFill>
          <a:ln w="25400" cap="flat" cmpd="sng" algn="ctr">
            <a:solidFill>
              <a:srgbClr val="FE863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Times New Roman"/>
              </a:rPr>
              <a:t>المحاضرة السابعة عشر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B11BBA6E-0A55-46AF-90B7-7518CAD5565C}"/>
              </a:ext>
            </a:extLst>
          </p:cNvPr>
          <p:cNvSpPr/>
          <p:nvPr/>
        </p:nvSpPr>
        <p:spPr>
          <a:xfrm>
            <a:off x="2209800" y="4953000"/>
            <a:ext cx="3657600" cy="898638"/>
          </a:xfrm>
          <a:prstGeom prst="roundRect">
            <a:avLst/>
          </a:prstGeom>
          <a:solidFill>
            <a:srgbClr val="FE8637"/>
          </a:solidFill>
          <a:ln w="25400" cap="flat" cmpd="sng" algn="ctr">
            <a:solidFill>
              <a:srgbClr val="FE863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Times New Roman"/>
              </a:rPr>
              <a:t>استاذة المادة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Times New Roman"/>
              </a:rPr>
              <a:t>المدرس المساعد :- عــــرفات اليوسف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47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الحوسبة السحابية تعزز أرباح مايكروسوفت بـ3.1 مليار دولار - BBC News عربي">
            <a:extLst>
              <a:ext uri="{FF2B5EF4-FFF2-40B4-BE49-F238E27FC236}">
                <a16:creationId xmlns:a16="http://schemas.microsoft.com/office/drawing/2014/main" id="{4F1F3532-49A3-4467-AAE7-FC4346D51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"/>
            <a:ext cx="64008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مايكروسوفت» تنفذ مشروعًا للحوسبة السحابية بقيمة مليار دولار فى بولندا -  جريدة المال">
            <a:extLst>
              <a:ext uri="{FF2B5EF4-FFF2-40B4-BE49-F238E27FC236}">
                <a16:creationId xmlns:a16="http://schemas.microsoft.com/office/drawing/2014/main" id="{C4C7BF26-8DED-4728-AF5F-7686CAA03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6248400" cy="29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56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C0BBA1-E564-408C-9235-2235C296B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94838"/>
            <a:ext cx="6705600" cy="4048562"/>
          </a:xfrm>
          <a:prstGeom prst="rect">
            <a:avLst/>
          </a:prstGeom>
        </p:spPr>
      </p:pic>
      <p:pic>
        <p:nvPicPr>
          <p:cNvPr id="10242" name="Picture 2" descr="التعليم الالكتروني (516 وسل ) : الحوسبه السحابيه">
            <a:extLst>
              <a:ext uri="{FF2B5EF4-FFF2-40B4-BE49-F238E27FC236}">
                <a16:creationId xmlns:a16="http://schemas.microsoft.com/office/drawing/2014/main" id="{0129DFF3-24F9-46ED-AADC-7B5D5D93B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43400"/>
            <a:ext cx="52578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415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نائب رئيس Dell يكتب لماذا تجذب الحوسبة الطرفية اهتمام العالم مؤخرا؟ -  تكنولوجيا">
            <a:extLst>
              <a:ext uri="{FF2B5EF4-FFF2-40B4-BE49-F238E27FC236}">
                <a16:creationId xmlns:a16="http://schemas.microsoft.com/office/drawing/2014/main" id="{FECA2326-5BD4-4692-A1BD-9BFEA9400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604837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كيفية اختيار نموذج الحوسبة السحابية الصحيح؟ ٠٨ أبريل ٢٠٢٠">
            <a:extLst>
              <a:ext uri="{FF2B5EF4-FFF2-40B4-BE49-F238E27FC236}">
                <a16:creationId xmlns:a16="http://schemas.microsoft.com/office/drawing/2014/main" id="{EEC50679-DE68-4E90-B334-439E297AD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600"/>
            <a:ext cx="56388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DFD79D-5301-4458-AA6E-622A2935B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186" y="6143625"/>
            <a:ext cx="3372214" cy="53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18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4402C-1054-467C-B168-45F5254D2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0"/>
            <a:ext cx="6735115" cy="4038600"/>
          </a:xfrm>
          <a:prstGeom prst="rect">
            <a:avLst/>
          </a:prstGeom>
        </p:spPr>
      </p:pic>
      <p:pic>
        <p:nvPicPr>
          <p:cNvPr id="13314" name="Picture 2" descr="دو&quot; تقدم لعملائها التقنيات الذكية للحوسبة القابلة للإرتداء. - معلومات مباشر">
            <a:extLst>
              <a:ext uri="{FF2B5EF4-FFF2-40B4-BE49-F238E27FC236}">
                <a16:creationId xmlns:a16="http://schemas.microsoft.com/office/drawing/2014/main" id="{5735FEA3-A239-41AA-ACCA-C058D5E91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78" y="4038600"/>
            <a:ext cx="592322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799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أول كمبيوتر صنع في العالم - موضوع">
            <a:extLst>
              <a:ext uri="{FF2B5EF4-FFF2-40B4-BE49-F238E27FC236}">
                <a16:creationId xmlns:a16="http://schemas.microsoft.com/office/drawing/2014/main" id="{DDBE5F69-2B0D-47FF-B94D-8ECA1C1FD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6212"/>
            <a:ext cx="6705600" cy="34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نجاح &quot;توشيبا&quot;.. شيدته في سبعة عقود وخسرته في أقل من 10 سنوات">
            <a:extLst>
              <a:ext uri="{FF2B5EF4-FFF2-40B4-BE49-F238E27FC236}">
                <a16:creationId xmlns:a16="http://schemas.microsoft.com/office/drawing/2014/main" id="{5FA69802-4595-49EF-95DB-934D04116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93" y="3716234"/>
            <a:ext cx="5943600" cy="296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648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E753A7-B972-4821-8A6C-A881EB8D4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81000"/>
            <a:ext cx="6477000" cy="4876800"/>
          </a:xfrm>
          <a:prstGeom prst="rect">
            <a:avLst/>
          </a:prstGeom>
        </p:spPr>
      </p:pic>
      <p:pic>
        <p:nvPicPr>
          <p:cNvPr id="21506" name="Picture 2" descr="تعرف على المراحل التي مرت بها شعارات أكبر الشركات العالمية - Quality">
            <a:extLst>
              <a:ext uri="{FF2B5EF4-FFF2-40B4-BE49-F238E27FC236}">
                <a16:creationId xmlns:a16="http://schemas.microsoft.com/office/drawing/2014/main" id="{01DADF5D-8A53-4768-BA6A-F7FB6F4E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257800"/>
            <a:ext cx="51054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72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دو&quot; تقدم لعملائها التقنيات الذكية للحوسبة القابلة للإرتداء. - معلومات مباشر">
            <a:extLst>
              <a:ext uri="{FF2B5EF4-FFF2-40B4-BE49-F238E27FC236}">
                <a16:creationId xmlns:a16="http://schemas.microsoft.com/office/drawing/2014/main" id="{D7C8CF1C-9DE3-453A-A281-011FEB910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6400800" cy="373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39B425-7E2B-42F1-9852-759A55B5E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272197"/>
            <a:ext cx="5105400" cy="218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01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E509A4-E05B-45E3-B117-8E4A79E59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57200"/>
            <a:ext cx="6411188" cy="3810000"/>
          </a:xfrm>
          <a:prstGeom prst="rect">
            <a:avLst/>
          </a:prstGeom>
        </p:spPr>
      </p:pic>
      <p:pic>
        <p:nvPicPr>
          <p:cNvPr id="18434" name="Picture 2" descr="الحوسبة السحابية - Buy الحوسبة السحابية Product on Alibaba.com">
            <a:extLst>
              <a:ext uri="{FF2B5EF4-FFF2-40B4-BE49-F238E27FC236}">
                <a16:creationId xmlns:a16="http://schemas.microsoft.com/office/drawing/2014/main" id="{E5E80DCA-6618-4125-86B4-F1BE320AD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4702"/>
            <a:ext cx="54864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918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7 ابتكارات يُمكن أن تُشكل مستقبل الحوسبة">
            <a:extLst>
              <a:ext uri="{FF2B5EF4-FFF2-40B4-BE49-F238E27FC236}">
                <a16:creationId xmlns:a16="http://schemas.microsoft.com/office/drawing/2014/main" id="{31987DDD-4CDD-4217-B7A1-0D38766D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244"/>
            <a:ext cx="6523441" cy="373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أحجام 1 جيل من أجهزة الكمبيوتر. تطوير الحوسبة وتوليد الكمبيوتر - معدات 2020">
            <a:extLst>
              <a:ext uri="{FF2B5EF4-FFF2-40B4-BE49-F238E27FC236}">
                <a16:creationId xmlns:a16="http://schemas.microsoft.com/office/drawing/2014/main" id="{A76EB4C7-15C3-486F-8B62-D4159DDF0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04938"/>
            <a:ext cx="5562600" cy="242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025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CDB7F6-520D-404F-9FEF-D883154E0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2400"/>
            <a:ext cx="6544588" cy="4667901"/>
          </a:xfrm>
          <a:prstGeom prst="rect">
            <a:avLst/>
          </a:prstGeom>
        </p:spPr>
      </p:pic>
      <p:pic>
        <p:nvPicPr>
          <p:cNvPr id="23554" name="Picture 2" descr="حملة تصيد تستهدف مستخدمي مايكروسوفت في 62 دولة">
            <a:extLst>
              <a:ext uri="{FF2B5EF4-FFF2-40B4-BE49-F238E27FC236}">
                <a16:creationId xmlns:a16="http://schemas.microsoft.com/office/drawing/2014/main" id="{0EC563E4-CC2C-464D-99CE-9A28FF072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20301"/>
            <a:ext cx="6248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75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69912"/>
            <a:ext cx="6681788" cy="598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578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مايكروسوفت تبدأ بحظر الروابط الضارة في تطبيقات Office 365 - موقع رام الله  الإخباري">
            <a:extLst>
              <a:ext uri="{FF2B5EF4-FFF2-40B4-BE49-F238E27FC236}">
                <a16:creationId xmlns:a16="http://schemas.microsoft.com/office/drawing/2014/main" id="{F05ED988-6D05-496D-9812-CB739C9C0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6019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شركة توشيبا تُعلن رسميًا انسحابها من عالم صناعة الحواسيب المحمولة (تفاصيل)  | حلوة">
            <a:extLst>
              <a:ext uri="{FF2B5EF4-FFF2-40B4-BE49-F238E27FC236}">
                <a16:creationId xmlns:a16="http://schemas.microsoft.com/office/drawing/2014/main" id="{ABE471BF-117B-44CC-BEE4-740BED960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56388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مُفيد - تطور الحاسب الالي">
            <a:extLst>
              <a:ext uri="{FF2B5EF4-FFF2-40B4-BE49-F238E27FC236}">
                <a16:creationId xmlns:a16="http://schemas.microsoft.com/office/drawing/2014/main" id="{3886364B-026B-46A1-BBDC-31B4B1DA3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10126"/>
            <a:ext cx="5410200" cy="181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84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7221"/>
            <a:ext cx="7240587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الحوسبة السحابية تقلّل «الإزعاج الوظيفي» في المؤسسات 70% - تكنولوجيا -  أجهزة إلكترونية - الإمارات اليوم">
            <a:extLst>
              <a:ext uri="{FF2B5EF4-FFF2-40B4-BE49-F238E27FC236}">
                <a16:creationId xmlns:a16="http://schemas.microsoft.com/office/drawing/2014/main" id="{DB5560D9-1F63-417E-BB13-0294EF490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8546"/>
            <a:ext cx="6324600" cy="312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17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C0C467-BBF8-4AD1-88F5-0F3387945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44839"/>
            <a:ext cx="6172200" cy="2419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A773B-A7F1-4372-9274-E872BC512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724274"/>
            <a:ext cx="6172200" cy="2990725"/>
          </a:xfrm>
          <a:prstGeom prst="rect">
            <a:avLst/>
          </a:prstGeom>
        </p:spPr>
      </p:pic>
      <p:pic>
        <p:nvPicPr>
          <p:cNvPr id="22530" name="Picture 2" descr="5 طرق تساعدك على شراء Office بسعر رخيص">
            <a:extLst>
              <a:ext uri="{FF2B5EF4-FFF2-40B4-BE49-F238E27FC236}">
                <a16:creationId xmlns:a16="http://schemas.microsoft.com/office/drawing/2014/main" id="{92939C00-93B5-48D6-8D66-50E5227E0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5714998"/>
            <a:ext cx="5362575" cy="95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37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أسباب للاعتماد على تكنولوجيا الحوسبة السحابية - مدونة إدارة - Edara Blog">
            <a:extLst>
              <a:ext uri="{FF2B5EF4-FFF2-40B4-BE49-F238E27FC236}">
                <a16:creationId xmlns:a16="http://schemas.microsoft.com/office/drawing/2014/main" id="{DB0F0A89-468D-4C8C-AA79-AB91872FA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64008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رسميا.. توشيبا خارج ملعب انتاج الحواسيب الشخصية | الحرة">
            <a:extLst>
              <a:ext uri="{FF2B5EF4-FFF2-40B4-BE49-F238E27FC236}">
                <a16:creationId xmlns:a16="http://schemas.microsoft.com/office/drawing/2014/main" id="{2CA00218-3275-4931-9972-2A0F44ADB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26" y="4495801"/>
            <a:ext cx="622107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2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D5D729-9A81-4C07-A21A-DA239A2BF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0995"/>
            <a:ext cx="6516009" cy="4020005"/>
          </a:xfrm>
          <a:prstGeom prst="rect">
            <a:avLst/>
          </a:prstGeom>
        </p:spPr>
      </p:pic>
      <p:pic>
        <p:nvPicPr>
          <p:cNvPr id="3074" name="Picture 2" descr="ixdev للحلول السحابية تستهدف زيادة رأسمالها إلى 30 مليون جنيه - جريدة  البورصة">
            <a:extLst>
              <a:ext uri="{FF2B5EF4-FFF2-40B4-BE49-F238E27FC236}">
                <a16:creationId xmlns:a16="http://schemas.microsoft.com/office/drawing/2014/main" id="{F19C0A6A-1597-4A75-BF78-5009986CC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29" y="4190999"/>
            <a:ext cx="6219371" cy="24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4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CBEE13-8AD6-4474-93DF-388EEB43E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243"/>
            <a:ext cx="6553199" cy="3874957"/>
          </a:xfrm>
          <a:prstGeom prst="rect">
            <a:avLst/>
          </a:prstGeom>
        </p:spPr>
      </p:pic>
      <p:pic>
        <p:nvPicPr>
          <p:cNvPr id="2050" name="Picture 2" descr="حوسبة - ويكيبيديا">
            <a:extLst>
              <a:ext uri="{FF2B5EF4-FFF2-40B4-BE49-F238E27FC236}">
                <a16:creationId xmlns:a16="http://schemas.microsoft.com/office/drawing/2014/main" id="{18A7409E-18EA-4066-816A-283A4D020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3923675"/>
            <a:ext cx="6019799" cy="270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219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0D6D14-D365-4C3B-BD73-4DBC2146B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04800"/>
            <a:ext cx="6629400" cy="4038600"/>
          </a:xfrm>
          <a:prstGeom prst="rect">
            <a:avLst/>
          </a:prstGeom>
        </p:spPr>
      </p:pic>
      <p:pic>
        <p:nvPicPr>
          <p:cNvPr id="4098" name="Picture 2" descr="رئيس في السحب: ماذا يعني مستقبل الحوسبة السحابية لوسائل الإعلام؟">
            <a:extLst>
              <a:ext uri="{FF2B5EF4-FFF2-40B4-BE49-F238E27FC236}">
                <a16:creationId xmlns:a16="http://schemas.microsoft.com/office/drawing/2014/main" id="{A5B4F985-CB80-42E6-997C-A0A7DB78C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43400"/>
            <a:ext cx="6324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68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الإنسانيات الرقمية | MEO">
            <a:extLst>
              <a:ext uri="{FF2B5EF4-FFF2-40B4-BE49-F238E27FC236}">
                <a16:creationId xmlns:a16="http://schemas.microsoft.com/office/drawing/2014/main" id="{76D10280-BE37-43FC-A2F6-7EDB29C6F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244839"/>
            <a:ext cx="6019800" cy="257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A2D4E9-2CC3-4A9C-9DCD-0883E12CF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585" y="2900204"/>
            <a:ext cx="6115904" cy="2276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FCEE5C-55E9-4B97-8B51-C2567B3CB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329" y="5176997"/>
            <a:ext cx="6115904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31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وحدة نمطية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159</TotalTime>
  <Words>10</Words>
  <Application>Microsoft Office PowerPoint</Application>
  <PresentationFormat>عرض على الشاشة (4:3)</PresentationFormat>
  <Paragraphs>3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4" baseType="lpstr">
      <vt:lpstr>Century Schoolbook</vt:lpstr>
      <vt:lpstr>Wingdings</vt:lpstr>
      <vt:lpstr>Wingdings 2</vt:lpstr>
      <vt:lpstr>مشربية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Naim Al Hussaini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InteL</dc:creator>
  <cp:lastModifiedBy>uob18</cp:lastModifiedBy>
  <cp:revision>32</cp:revision>
  <dcterms:created xsi:type="dcterms:W3CDTF">2020-11-24T15:54:40Z</dcterms:created>
  <dcterms:modified xsi:type="dcterms:W3CDTF">2021-02-08T11:22:57Z</dcterms:modified>
</cp:coreProperties>
</file>